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16" r:id="rId3"/>
    <p:sldId id="407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62" r:id="rId19"/>
    <p:sldId id="563" r:id="rId20"/>
    <p:sldId id="566" r:id="rId21"/>
    <p:sldId id="567" r:id="rId22"/>
    <p:sldId id="564" r:id="rId23"/>
    <p:sldId id="558" r:id="rId24"/>
    <p:sldId id="5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6"/>
    <p:restoredTop sz="94672"/>
  </p:normalViewPr>
  <p:slideViewPr>
    <p:cSldViewPr snapToGrid="0" snapToObjects="1">
      <p:cViewPr varScale="1">
        <p:scale>
          <a:sx n="126" d="100"/>
          <a:sy n="126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3/16/21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3/16/21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3/16/21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sz="2000" dirty="0"/>
              <a:t>Materials often crack along grain boundaries</a:t>
            </a:r>
          </a:p>
          <a:p>
            <a:r>
              <a:rPr lang="en-US" sz="2000" dirty="0"/>
              <a:t>Grain boundaries can be weaker than the perfect lattice</a:t>
            </a:r>
          </a:p>
          <a:p>
            <a:pPr lvl="1"/>
            <a:r>
              <a:rPr lang="en-US" sz="2000" dirty="0"/>
              <a:t>different bonding environment, increased extrinsic particles, etc.</a:t>
            </a:r>
          </a:p>
          <a:p>
            <a:r>
              <a:rPr lang="en-US" sz="2000" dirty="0"/>
              <a:t>Thus, fracture will often occur along grain boundaries (intergranular fracture)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5FC62-D6F8-464A-9015-DDE6BE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6048" y="3091740"/>
            <a:ext cx="4727904" cy="16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/>
          </a:bodyPr>
          <a:lstStyle/>
          <a:p>
            <a:r>
              <a:rPr lang="en-US" sz="2000" dirty="0"/>
              <a:t>A single crystal has a lower energy state than a polycrystal, due to the grain boundary energy</a:t>
            </a:r>
          </a:p>
          <a:p>
            <a:r>
              <a:rPr lang="en-US" sz="2000" dirty="0"/>
              <a:t>So, grain boundaries migrate to reduce the energy</a:t>
            </a:r>
          </a:p>
          <a:p>
            <a:r>
              <a:rPr lang="en-US" sz="2000" i="1" dirty="0" err="1"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 – 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cs typeface="Times New Roman"/>
              </a:rPr>
              <a:t> is the grain boundary mobility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cs typeface="Times New Roman"/>
              </a:rPr>
              <a:t> is the pressure resisting grain growth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dirty="0"/>
              <a:t>Due to grain boundary migration, the average grain size goes up with time during annealing/heat treating</a:t>
            </a:r>
          </a:p>
          <a:p>
            <a:r>
              <a:rPr lang="en-US" dirty="0"/>
              <a:t>As grain boundaries migrate, some grains grow and some shrink</a:t>
            </a:r>
          </a:p>
          <a:p>
            <a:r>
              <a:rPr lang="en-US" dirty="0"/>
              <a:t>Shrinking grains eventually disappear</a:t>
            </a:r>
          </a:p>
          <a:p>
            <a:r>
              <a:rPr lang="en-US" dirty="0"/>
              <a:t>The average grain volume</a:t>
            </a:r>
          </a:p>
          <a:p>
            <a:r>
              <a:rPr lang="en-US" dirty="0"/>
              <a:t>Therefore, as </a:t>
            </a:r>
            <a:r>
              <a:rPr lang="en-US" dirty="0" err="1"/>
              <a:t>N</a:t>
            </a:r>
            <a:r>
              <a:rPr lang="en-US" baseline="-25000" dirty="0" err="1"/>
              <a:t>grains</a:t>
            </a:r>
            <a:r>
              <a:rPr lang="en-US" dirty="0"/>
              <a:t> decreases due to grain disappearance, the average grain volume goes 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43996A2-B44F-7E48-932F-CA777E5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98" y="4716087"/>
            <a:ext cx="191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grain boundary mobility is a function of temperature and </a:t>
            </a:r>
            <a:r>
              <a:rPr lang="en-US" dirty="0" err="1"/>
              <a:t>GrB</a:t>
            </a:r>
            <a:r>
              <a:rPr lang="en-US" dirty="0"/>
              <a:t> type</a:t>
            </a:r>
          </a:p>
          <a:p>
            <a:r>
              <a:rPr lang="en-US" dirty="0"/>
              <a:t>The grain boundary mobility is determined according to</a:t>
            </a:r>
          </a:p>
          <a:p>
            <a:pPr lvl="1"/>
            <a:r>
              <a:rPr lang="en-US" dirty="0"/>
              <a:t>                         m</a:t>
            </a:r>
            <a:r>
              <a:rPr lang="en-US" baseline="30000" dirty="0"/>
              <a:t>4</a:t>
            </a:r>
            <a:r>
              <a:rPr lang="en-US" dirty="0"/>
              <a:t>/(J s)</a:t>
            </a:r>
          </a:p>
          <a:p>
            <a:pPr lvl="1"/>
            <a:r>
              <a:rPr lang="en-US" dirty="0"/>
              <a:t>k</a:t>
            </a:r>
            <a:r>
              <a:rPr lang="en-US" baseline="-25000" dirty="0"/>
              <a:t>b</a:t>
            </a:r>
            <a:r>
              <a:rPr lang="en-US" dirty="0"/>
              <a:t> = 8.6173e-5 eV/K is the Boltzmann constant</a:t>
            </a:r>
          </a:p>
          <a:p>
            <a:r>
              <a:rPr lang="en-US" dirty="0"/>
              <a:t>Both the pre-factor M</a:t>
            </a:r>
            <a:r>
              <a:rPr lang="en-US" baseline="-25000" dirty="0"/>
              <a:t>0</a:t>
            </a:r>
            <a:r>
              <a:rPr lang="en-US" dirty="0"/>
              <a:t> and the activation energy Q change as a function of the grain boundary misorientation</a:t>
            </a:r>
          </a:p>
          <a:p>
            <a:r>
              <a:rPr lang="en-US" dirty="0"/>
              <a:t>We often use an average grain boundary for a material, taken from polycrystal measurements-&gt; UO2: M</a:t>
            </a:r>
            <a:r>
              <a:rPr lang="en-US" baseline="-25000" dirty="0"/>
              <a:t>0</a:t>
            </a:r>
            <a:r>
              <a:rPr lang="en-US" dirty="0"/>
              <a:t> (m</a:t>
            </a:r>
            <a:r>
              <a:rPr lang="en-US" baseline="30000" dirty="0"/>
              <a:t>4</a:t>
            </a:r>
            <a:r>
              <a:rPr lang="en-US" dirty="0"/>
              <a:t> /J-s) = </a:t>
            </a:r>
            <a:r>
              <a:rPr lang="is-IS" dirty="0"/>
              <a:t>4.6</a:t>
            </a:r>
            <a:r>
              <a:rPr lang="tr-TR" dirty="0"/>
              <a:t>e-09, </a:t>
            </a:r>
            <a:r>
              <a:rPr lang="tr-TR" dirty="0" err="1"/>
              <a:t>Q</a:t>
            </a:r>
            <a:r>
              <a:rPr lang="tr-TR" dirty="0"/>
              <a:t> (</a:t>
            </a:r>
            <a:r>
              <a:rPr lang="tr-TR" dirty="0" err="1"/>
              <a:t>eV</a:t>
            </a:r>
            <a:r>
              <a:rPr lang="tr-TR" dirty="0"/>
              <a:t>) = </a:t>
            </a:r>
            <a:r>
              <a:rPr lang="en-US" dirty="0"/>
              <a:t>2.77</a:t>
            </a:r>
          </a:p>
          <a:p>
            <a:r>
              <a:rPr lang="en-US" dirty="0"/>
              <a:t>What is the mobility of UO</a:t>
            </a:r>
            <a:r>
              <a:rPr lang="en-US" baseline="-25000" dirty="0"/>
              <a:t>2</a:t>
            </a:r>
            <a:r>
              <a:rPr lang="en-US" dirty="0"/>
              <a:t> at 1600 K? </a:t>
            </a:r>
          </a:p>
          <a:p>
            <a:pPr lvl="1"/>
            <a:r>
              <a:rPr lang="en-US" dirty="0"/>
              <a:t>M</a:t>
            </a:r>
            <a:r>
              <a:rPr lang="en-US" baseline="-25000" dirty="0"/>
              <a:t>GB</a:t>
            </a:r>
            <a:r>
              <a:rPr lang="en-US" dirty="0"/>
              <a:t> = 4.6e-9*</a:t>
            </a:r>
            <a:r>
              <a:rPr lang="en-US" dirty="0" err="1"/>
              <a:t>exp</a:t>
            </a:r>
            <a:r>
              <a:rPr lang="en-US" dirty="0"/>
              <a:t>(-2.77/(1600*8.6173303e-5)=</a:t>
            </a:r>
            <a:r>
              <a:rPr lang="it-IT" dirty="0"/>
              <a:t> 8.7e-18 </a:t>
            </a:r>
            <a:r>
              <a:rPr lang="en-US" dirty="0"/>
              <a:t>m</a:t>
            </a:r>
            <a:r>
              <a:rPr lang="en-US" baseline="30000" dirty="0"/>
              <a:t>4</a:t>
            </a:r>
            <a:r>
              <a:rPr lang="en-US" dirty="0"/>
              <a:t>/J-s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68" y="3040193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There are various driving forces for grain growth</a:t>
                </a:r>
              </a:p>
              <a:p>
                <a:r>
                  <a:rPr lang="en-US" dirty="0"/>
                  <a:t>The most common driving force is the reduction of grain boundary energy</a:t>
                </a:r>
              </a:p>
              <a:p>
                <a:pPr lvl="1"/>
                <a:r>
                  <a:rPr lang="en-US" dirty="0"/>
                  <a:t>                 , where </a:t>
                </a:r>
                <a:r>
                  <a:rPr lang="en-US" dirty="0" err="1"/>
                  <a:t>γ</a:t>
                </a:r>
                <a:r>
                  <a:rPr lang="en-US" baseline="-25000" dirty="0" err="1"/>
                  <a:t>GB</a:t>
                </a:r>
                <a:r>
                  <a:rPr lang="en-US" dirty="0"/>
                  <a:t> is the GB energy and R is the radius of curvature</a:t>
                </a:r>
              </a:p>
              <a:p>
                <a:pPr lvl="1"/>
                <a:r>
                  <a:rPr lang="en-US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dirty="0"/>
                  <a:t>It also causes larger grains to grow at the expense of smaller ones</a:t>
                </a:r>
              </a:p>
              <a:p>
                <a:r>
                  <a:rPr lang="en-US" dirty="0"/>
                  <a:t>Other driving forces include</a:t>
                </a:r>
              </a:p>
              <a:p>
                <a:pPr lvl="1"/>
                <a:r>
                  <a:rPr lang="en-US" dirty="0"/>
                  <a:t>Temperature gradients</a:t>
                </a:r>
              </a:p>
              <a:p>
                <a:pPr lvl="1"/>
                <a:r>
                  <a:rPr lang="en-US" dirty="0"/>
                  <a:t>Elastic energy gradients</a:t>
                </a:r>
              </a:p>
              <a:p>
                <a:pPr lvl="1"/>
                <a:r>
                  <a:rPr lang="en-US" dirty="0"/>
                  <a:t>Dislocation energy gradients</a:t>
                </a:r>
              </a:p>
              <a:p>
                <a:r>
                  <a:rPr lang="en-US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694" t="-1173"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/>
              <p:nvPr/>
            </p:nvSpPr>
            <p:spPr>
              <a:xfrm>
                <a:off x="1507204" y="2762730"/>
                <a:ext cx="125989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04" y="2762730"/>
                <a:ext cx="1259897" cy="610936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Grain boundary motion is inhibited by pores, precipitates, solute atoms, etc.</a:t>
            </a:r>
          </a:p>
          <a:p>
            <a:r>
              <a:rPr lang="en-US" dirty="0"/>
              <a:t>Solute atoms (whether in interstitial sites or vacancies) can decrease the grain boundary mobility.</a:t>
            </a:r>
          </a:p>
          <a:p>
            <a:pPr lvl="1"/>
            <a:r>
              <a:rPr lang="en-US" dirty="0"/>
              <a:t>This is called </a:t>
            </a:r>
            <a:r>
              <a:rPr lang="en-US" b="1" dirty="0"/>
              <a:t>Solute Drag</a:t>
            </a:r>
          </a:p>
          <a:p>
            <a:pPr lvl="1"/>
            <a:r>
              <a:rPr lang="en-US" dirty="0"/>
              <a:t>Even a small concentration of impurities can decrease the mobility by 3 to 4 orders of magnitude</a:t>
            </a:r>
          </a:p>
          <a:p>
            <a:r>
              <a:rPr lang="en-US" dirty="0"/>
              <a:t>Particles and pores resist grain boundary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can accelerate grain growth, but it is only significant with small grains and low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2" y="2006798"/>
            <a:ext cx="6139793" cy="413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9C7FA-EE6B-CB41-B99B-520C050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4" y="2316113"/>
            <a:ext cx="3526720" cy="3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47" y="5793328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dirty="0"/>
              <a:t>An empirical relation to describe densification has been built as a function of </a:t>
            </a:r>
          </a:p>
          <a:p>
            <a:pPr lvl="1"/>
            <a:r>
              <a:rPr lang="en-US" dirty="0"/>
              <a:t>β - Burnup (in FIMA)</a:t>
            </a:r>
          </a:p>
          <a:p>
            <a:pPr lvl="1"/>
            <a:r>
              <a:rPr lang="en-US" dirty="0"/>
              <a:t>Δρ</a:t>
            </a:r>
            <a:r>
              <a:rPr lang="en-US" baseline="-25000" dirty="0"/>
              <a:t>0</a:t>
            </a:r>
            <a:r>
              <a:rPr lang="en-US" dirty="0"/>
              <a:t> – Total densification that can occur ~ 0.01</a:t>
            </a:r>
          </a:p>
          <a:p>
            <a:pPr lvl="1"/>
            <a:r>
              <a:rPr lang="en-US" dirty="0"/>
              <a:t>β</a:t>
            </a:r>
            <a:r>
              <a:rPr lang="en-US" baseline="-25000" dirty="0"/>
              <a:t>D</a:t>
            </a:r>
            <a:r>
              <a:rPr lang="en-US" dirty="0"/>
              <a:t> – Burnup at which densification stops ~5 MWD/</a:t>
            </a:r>
            <a:r>
              <a:rPr lang="en-US" dirty="0" err="1"/>
              <a:t>kgU</a:t>
            </a:r>
            <a:r>
              <a:rPr lang="en-US" dirty="0"/>
              <a:t>, ~0.005 FIMA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D</a:t>
            </a:r>
            <a:r>
              <a:rPr lang="en-US" dirty="0"/>
              <a:t> = </a:t>
            </a:r>
            <a:r>
              <a:rPr lang="is-IS" dirty="0"/>
              <a:t>7.235 − 0.0086 (T − 25) for T &lt; 750C and CD = 1 for T ≥ 750C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during steady state operation, fuel and pellet conditions change with time due to microstructure evolution</a:t>
            </a:r>
          </a:p>
          <a:p>
            <a:r>
              <a:rPr lang="en-US" dirty="0"/>
              <a:t>The crystal lattice is never perfect; it has defects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impacts many properties of the fuel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CF0A-FB4F-F14A-9D10-B2D7EF59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 (HBS)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F965F-60E3-9840-A7E1-862600FE5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5930096" cy="3965670"/>
          </a:xfrm>
        </p:spPr>
        <p:txBody>
          <a:bodyPr/>
          <a:lstStyle/>
          <a:p>
            <a:r>
              <a:rPr lang="en-US" dirty="0"/>
              <a:t>When thermal recovery is not sufficiently efficient (at lower temperatures), the accumulation of defects at high burnup can lead to the instability of the crystalline structure, initiating a restructuring driven by the energy stored in the material</a:t>
            </a:r>
          </a:p>
          <a:p>
            <a:r>
              <a:rPr lang="en-US" dirty="0"/>
              <a:t>In UO2, grains subdivide (to 100-500 nm size) and a densely porous structure is formed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BCB2B-E992-4441-95C8-78A017C7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BAF5-E9B2-7248-9AE1-49352A760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52"/>
          <a:stretch/>
        </p:blipFill>
        <p:spPr>
          <a:xfrm>
            <a:off x="6680431" y="2571267"/>
            <a:ext cx="5511569" cy="284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7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C53A-0044-E74B-AB34-073F5125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 (HBS)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3DC90-CC3F-2D46-ABBB-956043957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25924" cy="3965670"/>
          </a:xfrm>
        </p:spPr>
        <p:txBody>
          <a:bodyPr/>
          <a:lstStyle/>
          <a:p>
            <a:r>
              <a:rPr lang="en-US" dirty="0"/>
              <a:t>The increase of the relative porosity volume degrades the material conductivity and reduces the mean grain size</a:t>
            </a:r>
          </a:p>
          <a:p>
            <a:r>
              <a:rPr lang="en-US" dirty="0"/>
              <a:t>On the other hand, the intragranular irradiation defect-cleaning improves the fuel intrinsic thermal conductivity</a:t>
            </a:r>
          </a:p>
          <a:p>
            <a:r>
              <a:rPr lang="en-US" dirty="0"/>
              <a:t>Fission gas in HBS bubble is retained, not released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D85E4-BA66-354B-9C43-D5865BAE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41BE0-6844-054D-9C3D-11E7D80F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69366" y="3270679"/>
            <a:ext cx="4691364" cy="1845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3D81E5-FE66-954A-BF79-8BA49455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895" y="2708475"/>
            <a:ext cx="3051205" cy="22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59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8496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40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performance: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is reduced due to other defects reducing the grain boundary migration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5131-B771-6740-BE20-AC45921D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0138-2412-FD4F-991F-ABD4BCBC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of second section</a:t>
            </a:r>
          </a:p>
          <a:p>
            <a:endParaRPr lang="en-US" dirty="0"/>
          </a:p>
          <a:p>
            <a:r>
              <a:rPr lang="en-US" dirty="0"/>
              <a:t>Presentations Next Week</a:t>
            </a:r>
          </a:p>
          <a:p>
            <a:endParaRPr lang="en-US" dirty="0"/>
          </a:p>
          <a:p>
            <a:r>
              <a:rPr lang="en-US" dirty="0"/>
              <a:t>Problem Session 3/16</a:t>
            </a:r>
          </a:p>
          <a:p>
            <a:endParaRPr lang="en-US" dirty="0"/>
          </a:p>
          <a:p>
            <a:r>
              <a:rPr lang="en-US" dirty="0"/>
              <a:t>Exam 3/18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8309D-726C-0D43-B183-F154075E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136755" cy="4101409"/>
          </a:xfrm>
        </p:spPr>
        <p:txBody>
          <a:bodyPr/>
          <a:lstStyle/>
          <a:p>
            <a:r>
              <a:rPr lang="en-US" sz="2000" dirty="0"/>
              <a:t>The orientation of all the grains in a material is called the texture</a:t>
            </a:r>
          </a:p>
          <a:p>
            <a:r>
              <a:rPr lang="en-US" sz="2000" dirty="0"/>
              <a:t>The degree of texture is dependent on the percentage of crystals having a preferred orientation</a:t>
            </a:r>
          </a:p>
          <a:p>
            <a:pPr lvl="1"/>
            <a:r>
              <a:rPr lang="en-US" sz="2000" dirty="0"/>
              <a:t>randomly oriented grains equals no texture</a:t>
            </a:r>
          </a:p>
          <a:p>
            <a:r>
              <a:rPr lang="en-US" sz="2000" dirty="0"/>
              <a:t>Texture is seen in almost all engineered materials, and can have a great influence on materials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089E07-1E8C-624D-B92C-2993D2E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44" y="659756"/>
            <a:ext cx="3190755" cy="341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A4C37-AA79-2544-AC63-BAE63B0C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31" y="4078423"/>
            <a:ext cx="3899752" cy="26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/>
          </a:bodyPr>
          <a:lstStyle/>
          <a:p>
            <a:r>
              <a:rPr lang="en-US" sz="2000" dirty="0"/>
              <a:t>In a polycrystal, there is also a distribution of grain sizes</a:t>
            </a:r>
          </a:p>
          <a:p>
            <a:r>
              <a:rPr lang="en-US" sz="2000" dirty="0"/>
              <a:t>The average grain size of the fuel has a significant impact on its behavior</a:t>
            </a:r>
          </a:p>
          <a:p>
            <a:r>
              <a:rPr lang="en-US" sz="2000" dirty="0"/>
              <a:t>Typical LWR fuel has an initial average grain size of about 10 microns</a:t>
            </a:r>
          </a:p>
          <a:p>
            <a:r>
              <a:rPr lang="en-US" sz="2000" dirty="0"/>
              <a:t>The average grain size impacts</a:t>
            </a:r>
          </a:p>
          <a:p>
            <a:pPr lvl="1"/>
            <a:r>
              <a:rPr lang="en-US" sz="2000" dirty="0"/>
              <a:t>Fission gas release</a:t>
            </a:r>
          </a:p>
          <a:p>
            <a:pPr lvl="1"/>
            <a:r>
              <a:rPr lang="en-US" sz="2000" dirty="0"/>
              <a:t>Swelling</a:t>
            </a:r>
          </a:p>
          <a:p>
            <a:pPr lvl="1"/>
            <a:r>
              <a:rPr lang="en-US" sz="2000" dirty="0"/>
              <a:t>Thermal conductivity</a:t>
            </a:r>
          </a:p>
          <a:p>
            <a:pPr lvl="1"/>
            <a:r>
              <a:rPr lang="en-US" sz="2000" dirty="0"/>
              <a:t>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356763" y="1677556"/>
            <a:ext cx="4072179" cy="20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83D57-1AA8-F74C-BA01-B6672A33C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54"/>
          <a:stretch/>
        </p:blipFill>
        <p:spPr>
          <a:xfrm>
            <a:off x="8429105" y="3836325"/>
            <a:ext cx="2934393" cy="2885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5D126-6D86-4A41-9A77-DC572CDBC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48"/>
          <a:stretch/>
        </p:blipFill>
        <p:spPr>
          <a:xfrm>
            <a:off x="5474394" y="3955213"/>
            <a:ext cx="2488334" cy="2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/>
          </a:bodyPr>
          <a:lstStyle/>
          <a:p>
            <a:r>
              <a:rPr lang="en-US" sz="2000" dirty="0"/>
              <a:t>Diffusion often occurs faster along grain boundaries than in the perfect crystal</a:t>
            </a:r>
          </a:p>
          <a:p>
            <a:r>
              <a:rPr lang="en-US" sz="2000" dirty="0"/>
              <a:t>Grain boundaries have more space than the perfect lattice</a:t>
            </a:r>
          </a:p>
          <a:p>
            <a:r>
              <a:rPr lang="en-US" sz="2000" dirty="0"/>
              <a:t>So, atoms diffuse faster along grain boundaries than through the perfect lattice</a:t>
            </a:r>
          </a:p>
          <a:p>
            <a:r>
              <a:rPr lang="en-US" sz="2000" dirty="0"/>
              <a:t>This means that grain boundary, or intergranular, diffusion increasingly dominates bulk (intragranular) diffusion as the temperature is reduced</a:t>
            </a:r>
          </a:p>
          <a:p>
            <a:r>
              <a:rPr lang="en-US" sz="2000" dirty="0"/>
              <a:t>Grain boundary vacancy diffusion has a large impact on 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640" y="2160495"/>
            <a:ext cx="3094757" cy="2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sz="2000" dirty="0"/>
              <a:t>Impurity atoms (such as fission gas) and other defects move to grain boundaries</a:t>
            </a:r>
          </a:p>
          <a:p>
            <a:r>
              <a:rPr lang="en-US" sz="2000" dirty="0"/>
              <a:t>Due to grain boundaries having more open space, impurity atoms have a lower energy when they are on grain boundaries. </a:t>
            </a:r>
          </a:p>
          <a:p>
            <a:r>
              <a:rPr lang="en-US" sz="2000" dirty="0"/>
              <a:t>This is called </a:t>
            </a:r>
            <a:r>
              <a:rPr lang="en-US" sz="2000" b="1" dirty="0"/>
              <a:t>grain boundary segregation</a:t>
            </a:r>
          </a:p>
          <a:p>
            <a:r>
              <a:rPr lang="en-US" sz="2000" dirty="0"/>
              <a:t>Radiation induced segregation (RIS) is where radiation produces defects that drive towards the grain boundary and preferentially drag solute atoms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54" y="1748424"/>
            <a:ext cx="4032070" cy="256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70AA5-1E73-D64E-9667-EB3A2F73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97" y="4387397"/>
            <a:ext cx="2775411" cy="2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886203" cy="3965670"/>
          </a:xfrm>
        </p:spPr>
        <p:txBody>
          <a:bodyPr/>
          <a:lstStyle/>
          <a:p>
            <a:r>
              <a:rPr lang="en-US" sz="2000" dirty="0"/>
              <a:t>Grain boundaries impede dislocation motion</a:t>
            </a:r>
          </a:p>
          <a:p>
            <a:r>
              <a:rPr lang="en-US" sz="2000" dirty="0"/>
              <a:t>The number of dislocations within a grain impacts how easily dislocations can traverse grain boundaries and travel from grain to grain. </a:t>
            </a:r>
          </a:p>
          <a:p>
            <a:r>
              <a:rPr lang="en-US" sz="2000" dirty="0"/>
              <a:t>So, by changing grain size one can influence dislocation movement and yield strength</a:t>
            </a:r>
          </a:p>
          <a:p>
            <a:r>
              <a:rPr lang="en-US" sz="2000" dirty="0"/>
              <a:t>This is called the Hall-Petch effect</a:t>
            </a:r>
          </a:p>
          <a:p>
            <a:pPr lvl="1"/>
            <a:r>
              <a:rPr lang="en-US" sz="1800" dirty="0"/>
              <a:t>where </a:t>
            </a:r>
            <a:r>
              <a:rPr lang="el-GR" sz="1800" i="1" dirty="0"/>
              <a:t>σ</a:t>
            </a:r>
            <a:r>
              <a:rPr lang="en-US" sz="1800" i="1" baseline="-25000" dirty="0"/>
              <a:t>y</a:t>
            </a:r>
            <a:r>
              <a:rPr lang="en-US" sz="1800" dirty="0"/>
              <a:t> is the yield stress, </a:t>
            </a:r>
            <a:r>
              <a:rPr lang="el-GR" sz="1800" i="1" dirty="0"/>
              <a:t>σ</a:t>
            </a:r>
            <a:r>
              <a:rPr lang="el-GR" sz="1800" i="1" baseline="-25000" dirty="0"/>
              <a:t>0</a:t>
            </a:r>
            <a:r>
              <a:rPr lang="el-GR" sz="1800" dirty="0"/>
              <a:t> </a:t>
            </a:r>
            <a:r>
              <a:rPr lang="en-US" sz="1800" dirty="0"/>
              <a:t>is a materials constant for the starting stress for dislocation movement (or the resistance of the lattice to dislocation motion), 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y</a:t>
            </a:r>
            <a:r>
              <a:rPr lang="en-US" sz="1800" dirty="0"/>
              <a:t> is the strengthening coefficient (a constant specific to each material), and </a:t>
            </a:r>
            <a:r>
              <a:rPr lang="en-US" sz="1800" i="1" dirty="0"/>
              <a:t>d</a:t>
            </a:r>
            <a:r>
              <a:rPr lang="en-US" sz="1800" dirty="0"/>
              <a:t> is the average grain diameter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630897" cy="234692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5177</TotalTime>
  <Words>1512</Words>
  <Application>Microsoft Macintosh PowerPoint</Application>
  <PresentationFormat>Widescreen</PresentationFormat>
  <Paragraphs>179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Arial Narrow</vt:lpstr>
      <vt:lpstr>Calibri</vt:lpstr>
      <vt:lpstr>Cambria Math</vt:lpstr>
      <vt:lpstr>Times New Roman</vt:lpstr>
      <vt:lpstr>NCStateU-horizontal-left-logo</vt:lpstr>
      <vt:lpstr>Nuclear Fuel Performance</vt:lpstr>
      <vt:lpstr>Last Time</vt:lpstr>
      <vt:lpstr>grain growth</vt:lpstr>
      <vt:lpstr>Grain Boundaries</vt:lpstr>
      <vt:lpstr>Grain 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Grain growth</vt:lpstr>
      <vt:lpstr>Irradiation can accelerate grain growth, but it is only significant with small grains and low temperature</vt:lpstr>
      <vt:lpstr>Maximum grain size</vt:lpstr>
      <vt:lpstr>Fuel Densification</vt:lpstr>
      <vt:lpstr>Densification</vt:lpstr>
      <vt:lpstr>High Burnup Structure (HBS)</vt:lpstr>
      <vt:lpstr>High Burnup Structure (HBS)</vt:lpstr>
      <vt:lpstr>Empirical models</vt:lpstr>
      <vt:lpstr>Summary</vt:lpstr>
      <vt:lpstr>Notes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46</cp:revision>
  <dcterms:created xsi:type="dcterms:W3CDTF">2020-02-11T17:45:48Z</dcterms:created>
  <dcterms:modified xsi:type="dcterms:W3CDTF">2021-03-16T15:40:16Z</dcterms:modified>
</cp:coreProperties>
</file>